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0" r:id="rId2"/>
    <p:sldId id="256" r:id="rId3"/>
    <p:sldId id="314" r:id="rId4"/>
    <p:sldId id="325" r:id="rId5"/>
    <p:sldId id="326" r:id="rId6"/>
    <p:sldId id="293" r:id="rId7"/>
    <p:sldId id="329" r:id="rId8"/>
    <p:sldId id="327" r:id="rId9"/>
    <p:sldId id="328" r:id="rId10"/>
    <p:sldId id="331" r:id="rId11"/>
    <p:sldId id="332" r:id="rId12"/>
    <p:sldId id="333" r:id="rId13"/>
    <p:sldId id="334" r:id="rId14"/>
    <p:sldId id="262" r:id="rId15"/>
    <p:sldId id="335" r:id="rId16"/>
    <p:sldId id="324" r:id="rId17"/>
    <p:sldId id="330" r:id="rId18"/>
    <p:sldId id="259" r:id="rId19"/>
  </p:sldIdLst>
  <p:sldSz cx="12192000" cy="6858000"/>
  <p:notesSz cx="9945688" cy="6858000"/>
  <p:embeddedFontLst>
    <p:embeddedFont>
      <p:font typeface="나눔스퀘어라운드OTF Bold" panose="020B0600000101010101" charset="-127"/>
      <p:bold r:id="rId21"/>
    </p:embeddedFont>
    <p:embeddedFont>
      <p:font typeface="나눔스퀘어라운드OTF Extra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040"/>
    <a:srgbClr val="562B4B"/>
    <a:srgbClr val="FFE49D"/>
    <a:srgbClr val="FFC000"/>
    <a:srgbClr val="4472C4"/>
    <a:srgbClr val="FFD569"/>
    <a:srgbClr val="FF0000"/>
    <a:srgbClr val="B6AEA9"/>
    <a:srgbClr val="F48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5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73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1B321-E665-4AD2-9CEE-B16AA86D5A74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0A6F6-B4E6-4D59-A095-03F87AF9C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2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8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6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08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61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05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8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0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56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3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6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0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4C11F-E808-4EEA-956D-6D462739228E}"/>
              </a:ext>
            </a:extLst>
          </p:cNvPr>
          <p:cNvSpPr txBox="1"/>
          <p:nvPr/>
        </p:nvSpPr>
        <p:spPr>
          <a:xfrm>
            <a:off x="180977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12.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컵 쌓기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DB7BA-4209-4938-82F0-D47A85183E66}"/>
              </a:ext>
            </a:extLst>
          </p:cNvPr>
          <p:cNvSpPr txBox="1"/>
          <p:nvPr/>
        </p:nvSpPr>
        <p:spPr>
          <a:xfrm>
            <a:off x="5176418" y="3448978"/>
            <a:ext cx="2000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배운 개념 복습하기</a:t>
            </a: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8889" y="667778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14B81-67E8-4559-AACE-F2352686F8B7}"/>
              </a:ext>
            </a:extLst>
          </p:cNvPr>
          <p:cNvSpPr txBox="1"/>
          <p:nvPr/>
        </p:nvSpPr>
        <p:spPr>
          <a:xfrm>
            <a:off x="2396346" y="2659815"/>
            <a:ext cx="7388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</a:t>
            </a:r>
            <a:r>
              <a:rPr lang="ko-KR" altLang="en-US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컵이 쌓인 명령어를 보여준다</a:t>
            </a:r>
            <a:endParaRPr lang="en-US" altLang="ko-KR" sz="2000" b="1" dirty="0">
              <a:solidFill>
                <a:srgbClr val="562B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b="1" dirty="0">
              <a:solidFill>
                <a:srgbClr val="562B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보여준 명령어를 보고 어떤 형식으로 컵이 </a:t>
            </a:r>
            <a:r>
              <a:rPr lang="ko-KR" altLang="en-US" sz="20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쌓여져있는지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맞춰본다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47A008-8B8C-4EA2-9537-F1A1E2F94567}"/>
              </a:ext>
            </a:extLst>
          </p:cNvPr>
          <p:cNvSpPr/>
          <p:nvPr/>
        </p:nvSpPr>
        <p:spPr>
          <a:xfrm>
            <a:off x="1564341" y="2344025"/>
            <a:ext cx="9063317" cy="1697623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476DF-884B-4B89-A76E-4DFFD900EF14}"/>
              </a:ext>
            </a:extLst>
          </p:cNvPr>
          <p:cNvSpPr txBox="1"/>
          <p:nvPr/>
        </p:nvSpPr>
        <p:spPr>
          <a:xfrm>
            <a:off x="1762102" y="4270760"/>
            <a:ext cx="150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명령어</a:t>
            </a:r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&gt;</a:t>
            </a:r>
            <a:endParaRPr lang="ko-KR" altLang="en-US" sz="2000" dirty="0">
              <a:solidFill>
                <a:srgbClr val="562B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454658-54B3-4621-B9D2-8D4C47DFC3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9402" y="4616660"/>
            <a:ext cx="4889154" cy="1990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479378-417C-49A4-8C4E-11EDDAD0DFF0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1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25E95F-EC33-4755-B950-AAED57066600}"/>
              </a:ext>
            </a:extLst>
          </p:cNvPr>
          <p:cNvSpPr/>
          <p:nvPr/>
        </p:nvSpPr>
        <p:spPr>
          <a:xfrm>
            <a:off x="1559157" y="4670870"/>
            <a:ext cx="9063317" cy="1914396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30FA6-08BA-4470-8F9A-435EE6E5D43B}"/>
              </a:ext>
            </a:extLst>
          </p:cNvPr>
          <p:cNvSpPr txBox="1"/>
          <p:nvPr/>
        </p:nvSpPr>
        <p:spPr>
          <a:xfrm>
            <a:off x="1762102" y="1956254"/>
            <a:ext cx="1013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방법</a:t>
            </a:r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&gt;</a:t>
            </a:r>
            <a:endParaRPr lang="ko-KR" altLang="en-US" sz="2000" dirty="0">
              <a:solidFill>
                <a:srgbClr val="562B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3501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8889" y="667778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9378-417C-49A4-8C4E-11EDDAD0DFF0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1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2668D4-7EEA-4B21-9881-1B0371659FDB}"/>
              </a:ext>
            </a:extLst>
          </p:cNvPr>
          <p:cNvPicPr/>
          <p:nvPr/>
        </p:nvPicPr>
        <p:blipFill rotWithShape="1">
          <a:blip r:embed="rId3"/>
          <a:srcRect l="48147" t="98" r="-1491" b="63901"/>
          <a:stretch/>
        </p:blipFill>
        <p:spPr>
          <a:xfrm>
            <a:off x="1225454" y="2682607"/>
            <a:ext cx="4327896" cy="33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C5AA4C-5535-405A-B19A-9A0F29E535F8}"/>
              </a:ext>
            </a:extLst>
          </p:cNvPr>
          <p:cNvPicPr/>
          <p:nvPr/>
        </p:nvPicPr>
        <p:blipFill rotWithShape="1">
          <a:blip r:embed="rId3"/>
          <a:srcRect l="1910" t="1528" r="58091" b="63901"/>
          <a:stretch/>
        </p:blipFill>
        <p:spPr>
          <a:xfrm>
            <a:off x="7548282" y="2682607"/>
            <a:ext cx="3245223" cy="32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4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8889" y="667778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9378-417C-49A4-8C4E-11EDDAD0DFF0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1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4ACE97-E279-4C86-9010-7487FFFCFFC1}"/>
              </a:ext>
            </a:extLst>
          </p:cNvPr>
          <p:cNvGrpSpPr/>
          <p:nvPr/>
        </p:nvGrpSpPr>
        <p:grpSpPr>
          <a:xfrm>
            <a:off x="7498978" y="3059668"/>
            <a:ext cx="3074894" cy="2137160"/>
            <a:chOff x="7498978" y="3059668"/>
            <a:chExt cx="3074894" cy="2137160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B35315B0-0F15-4D0F-9E56-293F54EBCAD4}"/>
                </a:ext>
              </a:extLst>
            </p:cNvPr>
            <p:cNvSpPr/>
            <p:nvPr/>
          </p:nvSpPr>
          <p:spPr>
            <a:xfrm>
              <a:off x="7498978" y="4128249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BB4B8DB8-954B-47C9-B74A-B52F24EEA390}"/>
                </a:ext>
              </a:extLst>
            </p:cNvPr>
            <p:cNvSpPr/>
            <p:nvPr/>
          </p:nvSpPr>
          <p:spPr>
            <a:xfrm>
              <a:off x="8529919" y="4128248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8639ACF9-EED8-4351-AB9D-1F4300F8E58B}"/>
                </a:ext>
              </a:extLst>
            </p:cNvPr>
            <p:cNvSpPr/>
            <p:nvPr/>
          </p:nvSpPr>
          <p:spPr>
            <a:xfrm>
              <a:off x="9542931" y="4128247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0347C92F-4237-47FD-9326-56D035B92E67}"/>
                </a:ext>
              </a:extLst>
            </p:cNvPr>
            <p:cNvSpPr/>
            <p:nvPr/>
          </p:nvSpPr>
          <p:spPr>
            <a:xfrm rot="10800000">
              <a:off x="8014448" y="3059668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273254B5-143C-4F9B-A574-FA1059E4094B}"/>
                </a:ext>
              </a:extLst>
            </p:cNvPr>
            <p:cNvSpPr/>
            <p:nvPr/>
          </p:nvSpPr>
          <p:spPr>
            <a:xfrm>
              <a:off x="9063319" y="3059668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85CA7C-83EA-4364-99C5-DFD86D89394D}"/>
              </a:ext>
            </a:extLst>
          </p:cNvPr>
          <p:cNvGrpSpPr/>
          <p:nvPr/>
        </p:nvGrpSpPr>
        <p:grpSpPr>
          <a:xfrm>
            <a:off x="1530920" y="2689856"/>
            <a:ext cx="3716963" cy="2876782"/>
            <a:chOff x="735107" y="2402541"/>
            <a:chExt cx="3716963" cy="2876782"/>
          </a:xfrm>
        </p:grpSpPr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56A2FCC1-9E2F-49E3-A867-E48FDF3DBC67}"/>
                </a:ext>
              </a:extLst>
            </p:cNvPr>
            <p:cNvSpPr/>
            <p:nvPr/>
          </p:nvSpPr>
          <p:spPr>
            <a:xfrm>
              <a:off x="1228165" y="2402541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AFCB-3542-47D9-A6D3-518499361990}"/>
                </a:ext>
              </a:extLst>
            </p:cNvPr>
            <p:cNvSpPr txBox="1"/>
            <p:nvPr/>
          </p:nvSpPr>
          <p:spPr>
            <a:xfrm>
              <a:off x="735107" y="2473369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310FF8-E21D-44DA-B327-F53B619FDC21}"/>
                </a:ext>
              </a:extLst>
            </p:cNvPr>
            <p:cNvSpPr txBox="1"/>
            <p:nvPr/>
          </p:nvSpPr>
          <p:spPr>
            <a:xfrm>
              <a:off x="735107" y="3059668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②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E3FA33C-784C-4F15-8BBE-EF447743CC94}"/>
                </a:ext>
              </a:extLst>
            </p:cNvPr>
            <p:cNvCxnSpPr/>
            <p:nvPr/>
          </p:nvCxnSpPr>
          <p:spPr>
            <a:xfrm>
              <a:off x="1326776" y="3244334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AB06A67-A26B-4C39-92B8-F3C74B36B5A3}"/>
                </a:ext>
              </a:extLst>
            </p:cNvPr>
            <p:cNvCxnSpPr/>
            <p:nvPr/>
          </p:nvCxnSpPr>
          <p:spPr>
            <a:xfrm>
              <a:off x="2017059" y="3244334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9245D764-368B-4917-9E25-EAB5EC49160A}"/>
                </a:ext>
              </a:extLst>
            </p:cNvPr>
            <p:cNvSpPr/>
            <p:nvPr/>
          </p:nvSpPr>
          <p:spPr>
            <a:xfrm>
              <a:off x="2671483" y="2988840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A1526F-9AEA-4BAA-9B4C-F07E9FA8D396}"/>
                </a:ext>
              </a:extLst>
            </p:cNvPr>
            <p:cNvSpPr txBox="1"/>
            <p:nvPr/>
          </p:nvSpPr>
          <p:spPr>
            <a:xfrm>
              <a:off x="735107" y="3645967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③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21EC8D7-B9C4-465B-A4F7-18ECB03AF33D}"/>
                </a:ext>
              </a:extLst>
            </p:cNvPr>
            <p:cNvCxnSpPr/>
            <p:nvPr/>
          </p:nvCxnSpPr>
          <p:spPr>
            <a:xfrm>
              <a:off x="1335741" y="3838708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29A0A3E-74C9-4B95-85F1-58D10089645D}"/>
                </a:ext>
              </a:extLst>
            </p:cNvPr>
            <p:cNvCxnSpPr/>
            <p:nvPr/>
          </p:nvCxnSpPr>
          <p:spPr>
            <a:xfrm>
              <a:off x="2026024" y="3830633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35A375A-E65E-4E0F-9E82-48F63CC02DB8}"/>
                </a:ext>
              </a:extLst>
            </p:cNvPr>
            <p:cNvCxnSpPr/>
            <p:nvPr/>
          </p:nvCxnSpPr>
          <p:spPr>
            <a:xfrm>
              <a:off x="2680447" y="3829743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F6ADD43-2C6E-45FC-AF91-DE7839CACB65}"/>
                </a:ext>
              </a:extLst>
            </p:cNvPr>
            <p:cNvCxnSpPr/>
            <p:nvPr/>
          </p:nvCxnSpPr>
          <p:spPr>
            <a:xfrm>
              <a:off x="3313551" y="3838708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5E89FD5-24CC-4F93-8D52-BC569ADE0772}"/>
                </a:ext>
              </a:extLst>
            </p:cNvPr>
            <p:cNvSpPr/>
            <p:nvPr/>
          </p:nvSpPr>
          <p:spPr>
            <a:xfrm>
              <a:off x="3994870" y="3575139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CF69DD-571C-4C07-8713-F2C3E7B9C75E}"/>
                </a:ext>
              </a:extLst>
            </p:cNvPr>
            <p:cNvSpPr txBox="1"/>
            <p:nvPr/>
          </p:nvSpPr>
          <p:spPr>
            <a:xfrm>
              <a:off x="735107" y="4232266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④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E85BD37-7ABA-4848-A089-0564F8239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8835" y="4161473"/>
              <a:ext cx="0" cy="4607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8197E46-897F-433F-8AAB-A338060C4291}"/>
                </a:ext>
              </a:extLst>
            </p:cNvPr>
            <p:cNvCxnSpPr/>
            <p:nvPr/>
          </p:nvCxnSpPr>
          <p:spPr>
            <a:xfrm>
              <a:off x="1783977" y="4416932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화살표: 굽음 31">
              <a:extLst>
                <a:ext uri="{FF2B5EF4-FFF2-40B4-BE49-F238E27FC236}">
                  <a16:creationId xmlns:a16="http://schemas.microsoft.com/office/drawing/2014/main" id="{8F1381DD-3FFD-45A0-A0F4-7A1006CC22C7}"/>
                </a:ext>
              </a:extLst>
            </p:cNvPr>
            <p:cNvSpPr/>
            <p:nvPr/>
          </p:nvSpPr>
          <p:spPr>
            <a:xfrm>
              <a:off x="2528048" y="4251124"/>
              <a:ext cx="264460" cy="37110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48" name="화살표: 굽음 47">
              <a:extLst>
                <a:ext uri="{FF2B5EF4-FFF2-40B4-BE49-F238E27FC236}">
                  <a16:creationId xmlns:a16="http://schemas.microsoft.com/office/drawing/2014/main" id="{50965895-C83D-4F74-984A-F56DC7CBE5FD}"/>
                </a:ext>
              </a:extLst>
            </p:cNvPr>
            <p:cNvSpPr/>
            <p:nvPr/>
          </p:nvSpPr>
          <p:spPr>
            <a:xfrm>
              <a:off x="3111497" y="4251123"/>
              <a:ext cx="264460" cy="37110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A916EC8C-4ADC-49AF-B139-46EE0F61C2A4}"/>
                </a:ext>
              </a:extLst>
            </p:cNvPr>
            <p:cNvSpPr/>
            <p:nvPr/>
          </p:nvSpPr>
          <p:spPr>
            <a:xfrm>
              <a:off x="3628250" y="4222376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D6A9A5-3344-4D1D-BF9D-9DDD9543E588}"/>
                </a:ext>
              </a:extLst>
            </p:cNvPr>
            <p:cNvSpPr txBox="1"/>
            <p:nvPr/>
          </p:nvSpPr>
          <p:spPr>
            <a:xfrm>
              <a:off x="735107" y="4864278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⑤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15F5335-907D-40EC-A6A6-9A577EDDB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4352" y="4818565"/>
              <a:ext cx="0" cy="4607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238E9129-78AA-4271-B6DF-8F81CA90138D}"/>
                </a:ext>
              </a:extLst>
            </p:cNvPr>
            <p:cNvCxnSpPr/>
            <p:nvPr/>
          </p:nvCxnSpPr>
          <p:spPr>
            <a:xfrm>
              <a:off x="1801906" y="5055241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86CCBD6-43E3-4DC9-857D-9140E2A90983}"/>
                </a:ext>
              </a:extLst>
            </p:cNvPr>
            <p:cNvCxnSpPr/>
            <p:nvPr/>
          </p:nvCxnSpPr>
          <p:spPr>
            <a:xfrm>
              <a:off x="2436160" y="5048944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29BAA88-6074-4A2F-9DA2-53270C439BC8}"/>
                </a:ext>
              </a:extLst>
            </p:cNvPr>
            <p:cNvCxnSpPr/>
            <p:nvPr/>
          </p:nvCxnSpPr>
          <p:spPr>
            <a:xfrm>
              <a:off x="3067329" y="5048944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542B28B9-F30A-4AFC-B9C5-AC19682D64BF}"/>
                </a:ext>
              </a:extLst>
            </p:cNvPr>
            <p:cNvSpPr/>
            <p:nvPr/>
          </p:nvSpPr>
          <p:spPr>
            <a:xfrm>
              <a:off x="3730196" y="4839163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99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8889" y="667778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9378-417C-49A4-8C4E-11EDDAD0DFF0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1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B970A5-4D2F-4468-B6D0-8F44E018B706}"/>
              </a:ext>
            </a:extLst>
          </p:cNvPr>
          <p:cNvGrpSpPr/>
          <p:nvPr/>
        </p:nvGrpSpPr>
        <p:grpSpPr>
          <a:xfrm>
            <a:off x="7130061" y="3117012"/>
            <a:ext cx="4132279" cy="2137161"/>
            <a:chOff x="7498978" y="3059667"/>
            <a:chExt cx="4132279" cy="21371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4ACE97-E279-4C86-9010-7487FFFCFFC1}"/>
                </a:ext>
              </a:extLst>
            </p:cNvPr>
            <p:cNvGrpSpPr/>
            <p:nvPr/>
          </p:nvGrpSpPr>
          <p:grpSpPr>
            <a:xfrm>
              <a:off x="7498978" y="3059668"/>
              <a:ext cx="3092823" cy="2137160"/>
              <a:chOff x="7498978" y="3059668"/>
              <a:chExt cx="3092823" cy="2137160"/>
            </a:xfrm>
          </p:grpSpPr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B35315B0-0F15-4D0F-9E56-293F54EBCAD4}"/>
                  </a:ext>
                </a:extLst>
              </p:cNvPr>
              <p:cNvSpPr/>
              <p:nvPr/>
            </p:nvSpPr>
            <p:spPr>
              <a:xfrm>
                <a:off x="7498978" y="4128249"/>
                <a:ext cx="1030941" cy="1068579"/>
              </a:xfrm>
              <a:prstGeom prst="trapezoid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BB4B8DB8-954B-47C9-B74A-B52F24EEA390}"/>
                  </a:ext>
                </a:extLst>
              </p:cNvPr>
              <p:cNvSpPr/>
              <p:nvPr/>
            </p:nvSpPr>
            <p:spPr>
              <a:xfrm>
                <a:off x="8529919" y="4128248"/>
                <a:ext cx="1030941" cy="1068579"/>
              </a:xfrm>
              <a:prstGeom prst="trapezoid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0347C92F-4237-47FD-9326-56D035B92E67}"/>
                  </a:ext>
                </a:extLst>
              </p:cNvPr>
              <p:cNvSpPr/>
              <p:nvPr/>
            </p:nvSpPr>
            <p:spPr>
              <a:xfrm rot="10800000">
                <a:off x="8014448" y="3059668"/>
                <a:ext cx="1030941" cy="1068579"/>
              </a:xfrm>
              <a:prstGeom prst="trapezoid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273254B5-143C-4F9B-A574-FA1059E4094B}"/>
                  </a:ext>
                </a:extLst>
              </p:cNvPr>
              <p:cNvSpPr/>
              <p:nvPr/>
            </p:nvSpPr>
            <p:spPr>
              <a:xfrm>
                <a:off x="9560860" y="4128248"/>
                <a:ext cx="1030941" cy="1068579"/>
              </a:xfrm>
              <a:prstGeom prst="trapezoid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사다리꼴 39">
              <a:extLst>
                <a:ext uri="{FF2B5EF4-FFF2-40B4-BE49-F238E27FC236}">
                  <a16:creationId xmlns:a16="http://schemas.microsoft.com/office/drawing/2014/main" id="{09C8A0B9-56D5-4CE3-9F52-E85FFD4C7280}"/>
                </a:ext>
              </a:extLst>
            </p:cNvPr>
            <p:cNvSpPr/>
            <p:nvPr/>
          </p:nvSpPr>
          <p:spPr>
            <a:xfrm>
              <a:off x="10600316" y="4112612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4FFF8F10-4E62-4C41-A57C-C451538FAA5C}"/>
                </a:ext>
              </a:extLst>
            </p:cNvPr>
            <p:cNvSpPr/>
            <p:nvPr/>
          </p:nvSpPr>
          <p:spPr>
            <a:xfrm>
              <a:off x="10080541" y="3059667"/>
              <a:ext cx="1030941" cy="1068579"/>
            </a:xfrm>
            <a:prstGeom prst="trapezoid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4797F6-89DA-4E14-87FD-471A1FDAF26D}"/>
              </a:ext>
            </a:extLst>
          </p:cNvPr>
          <p:cNvGrpSpPr/>
          <p:nvPr/>
        </p:nvGrpSpPr>
        <p:grpSpPr>
          <a:xfrm>
            <a:off x="771176" y="2374830"/>
            <a:ext cx="4885594" cy="3590254"/>
            <a:chOff x="656977" y="2817550"/>
            <a:chExt cx="4885594" cy="3590254"/>
          </a:xfrm>
        </p:grpSpPr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56A2FCC1-9E2F-49E3-A867-E48FDF3DBC67}"/>
                </a:ext>
              </a:extLst>
            </p:cNvPr>
            <p:cNvSpPr/>
            <p:nvPr/>
          </p:nvSpPr>
          <p:spPr>
            <a:xfrm>
              <a:off x="1150035" y="2817550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AFCB-3542-47D9-A6D3-518499361990}"/>
                </a:ext>
              </a:extLst>
            </p:cNvPr>
            <p:cNvSpPr txBox="1"/>
            <p:nvPr/>
          </p:nvSpPr>
          <p:spPr>
            <a:xfrm>
              <a:off x="656977" y="2888378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310FF8-E21D-44DA-B327-F53B619FDC21}"/>
                </a:ext>
              </a:extLst>
            </p:cNvPr>
            <p:cNvSpPr txBox="1"/>
            <p:nvPr/>
          </p:nvSpPr>
          <p:spPr>
            <a:xfrm>
              <a:off x="656977" y="3474677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②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E3FA33C-784C-4F15-8BBE-EF447743CC94}"/>
                </a:ext>
              </a:extLst>
            </p:cNvPr>
            <p:cNvCxnSpPr/>
            <p:nvPr/>
          </p:nvCxnSpPr>
          <p:spPr>
            <a:xfrm>
              <a:off x="1248646" y="3659343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AB06A67-A26B-4C39-92B8-F3C74B36B5A3}"/>
                </a:ext>
              </a:extLst>
            </p:cNvPr>
            <p:cNvCxnSpPr/>
            <p:nvPr/>
          </p:nvCxnSpPr>
          <p:spPr>
            <a:xfrm>
              <a:off x="1938929" y="3659343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9245D764-368B-4917-9E25-EAB5EC49160A}"/>
                </a:ext>
              </a:extLst>
            </p:cNvPr>
            <p:cNvSpPr/>
            <p:nvPr/>
          </p:nvSpPr>
          <p:spPr>
            <a:xfrm>
              <a:off x="2593353" y="3403849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A1526F-9AEA-4BAA-9B4C-F07E9FA8D396}"/>
                </a:ext>
              </a:extLst>
            </p:cNvPr>
            <p:cNvSpPr txBox="1"/>
            <p:nvPr/>
          </p:nvSpPr>
          <p:spPr>
            <a:xfrm>
              <a:off x="656977" y="4060976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③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21EC8D7-B9C4-465B-A4F7-18ECB03AF33D}"/>
                </a:ext>
              </a:extLst>
            </p:cNvPr>
            <p:cNvCxnSpPr/>
            <p:nvPr/>
          </p:nvCxnSpPr>
          <p:spPr>
            <a:xfrm>
              <a:off x="1257611" y="4253717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29A0A3E-74C9-4B95-85F1-58D10089645D}"/>
                </a:ext>
              </a:extLst>
            </p:cNvPr>
            <p:cNvCxnSpPr/>
            <p:nvPr/>
          </p:nvCxnSpPr>
          <p:spPr>
            <a:xfrm>
              <a:off x="1947894" y="4245642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35A375A-E65E-4E0F-9E82-48F63CC02DB8}"/>
                </a:ext>
              </a:extLst>
            </p:cNvPr>
            <p:cNvCxnSpPr/>
            <p:nvPr/>
          </p:nvCxnSpPr>
          <p:spPr>
            <a:xfrm>
              <a:off x="2602317" y="4244752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F6ADD43-2C6E-45FC-AF91-DE7839CACB65}"/>
                </a:ext>
              </a:extLst>
            </p:cNvPr>
            <p:cNvCxnSpPr/>
            <p:nvPr/>
          </p:nvCxnSpPr>
          <p:spPr>
            <a:xfrm>
              <a:off x="3235421" y="4253717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5E89FD5-24CC-4F93-8D52-BC569ADE0772}"/>
                </a:ext>
              </a:extLst>
            </p:cNvPr>
            <p:cNvSpPr/>
            <p:nvPr/>
          </p:nvSpPr>
          <p:spPr>
            <a:xfrm>
              <a:off x="3916740" y="3990148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CF69DD-571C-4C07-8713-F2C3E7B9C75E}"/>
                </a:ext>
              </a:extLst>
            </p:cNvPr>
            <p:cNvSpPr txBox="1"/>
            <p:nvPr/>
          </p:nvSpPr>
          <p:spPr>
            <a:xfrm>
              <a:off x="656977" y="4647275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④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D6A9A5-3344-4D1D-BF9D-9DDD9543E588}"/>
                </a:ext>
              </a:extLst>
            </p:cNvPr>
            <p:cNvSpPr txBox="1"/>
            <p:nvPr/>
          </p:nvSpPr>
          <p:spPr>
            <a:xfrm>
              <a:off x="656977" y="5279287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⑤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E4763F0-21B9-4892-B7A2-B720153A4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529" y="5229679"/>
              <a:ext cx="0" cy="4607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4A563-735A-4377-B277-9407BB3AA34B}"/>
                </a:ext>
              </a:extLst>
            </p:cNvPr>
            <p:cNvCxnSpPr/>
            <p:nvPr/>
          </p:nvCxnSpPr>
          <p:spPr>
            <a:xfrm>
              <a:off x="1775671" y="5485138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화살표: 굽음 45">
              <a:extLst>
                <a:ext uri="{FF2B5EF4-FFF2-40B4-BE49-F238E27FC236}">
                  <a16:creationId xmlns:a16="http://schemas.microsoft.com/office/drawing/2014/main" id="{880EEB55-9020-418E-BB8D-C9AD90E8721B}"/>
                </a:ext>
              </a:extLst>
            </p:cNvPr>
            <p:cNvSpPr/>
            <p:nvPr/>
          </p:nvSpPr>
          <p:spPr>
            <a:xfrm>
              <a:off x="2519742" y="5319330"/>
              <a:ext cx="264460" cy="37110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56" name="화살표: 굽음 55">
              <a:extLst>
                <a:ext uri="{FF2B5EF4-FFF2-40B4-BE49-F238E27FC236}">
                  <a16:creationId xmlns:a16="http://schemas.microsoft.com/office/drawing/2014/main" id="{C63985FB-B988-4818-915C-7C03540D9ACA}"/>
                </a:ext>
              </a:extLst>
            </p:cNvPr>
            <p:cNvSpPr/>
            <p:nvPr/>
          </p:nvSpPr>
          <p:spPr>
            <a:xfrm>
              <a:off x="3103191" y="5319329"/>
              <a:ext cx="264460" cy="37110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8571115C-6349-40AE-919A-B63F4F8A8B3D}"/>
                </a:ext>
              </a:extLst>
            </p:cNvPr>
            <p:cNvSpPr/>
            <p:nvPr/>
          </p:nvSpPr>
          <p:spPr>
            <a:xfrm>
              <a:off x="3619944" y="5290582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5D6C5647-16D9-445F-B9BD-1F008C9D8E0E}"/>
                </a:ext>
              </a:extLst>
            </p:cNvPr>
            <p:cNvCxnSpPr/>
            <p:nvPr/>
          </p:nvCxnSpPr>
          <p:spPr>
            <a:xfrm>
              <a:off x="1257611" y="4870021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4BE1DC32-4AF8-4F82-8AD5-778B6B54EAB9}"/>
                </a:ext>
              </a:extLst>
            </p:cNvPr>
            <p:cNvCxnSpPr/>
            <p:nvPr/>
          </p:nvCxnSpPr>
          <p:spPr>
            <a:xfrm>
              <a:off x="1947894" y="4861946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DFB70FA-2FF3-4266-B024-D6151E708944}"/>
                </a:ext>
              </a:extLst>
            </p:cNvPr>
            <p:cNvCxnSpPr/>
            <p:nvPr/>
          </p:nvCxnSpPr>
          <p:spPr>
            <a:xfrm>
              <a:off x="2602317" y="4861056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509090F3-E17C-4AA2-B704-D7D8C24E4FA2}"/>
                </a:ext>
              </a:extLst>
            </p:cNvPr>
            <p:cNvCxnSpPr/>
            <p:nvPr/>
          </p:nvCxnSpPr>
          <p:spPr>
            <a:xfrm>
              <a:off x="3235421" y="4870021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FFD60B4B-E721-48B8-951B-2A7A5166E468}"/>
                </a:ext>
              </a:extLst>
            </p:cNvPr>
            <p:cNvSpPr/>
            <p:nvPr/>
          </p:nvSpPr>
          <p:spPr>
            <a:xfrm>
              <a:off x="5085371" y="4611861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2AEF53E-E430-4E4F-86DF-E81C6EF9782C}"/>
                </a:ext>
              </a:extLst>
            </p:cNvPr>
            <p:cNvCxnSpPr/>
            <p:nvPr/>
          </p:nvCxnSpPr>
          <p:spPr>
            <a:xfrm>
              <a:off x="3880666" y="4873574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1225789-94D2-4FF3-92E5-B04D2FC0C390}"/>
                </a:ext>
              </a:extLst>
            </p:cNvPr>
            <p:cNvCxnSpPr/>
            <p:nvPr/>
          </p:nvCxnSpPr>
          <p:spPr>
            <a:xfrm>
              <a:off x="4499445" y="4870021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5E08C25F-8FEE-4B88-962E-8171D0D344BF}"/>
                </a:ext>
              </a:extLst>
            </p:cNvPr>
            <p:cNvSpPr/>
            <p:nvPr/>
          </p:nvSpPr>
          <p:spPr>
            <a:xfrm>
              <a:off x="4861294" y="5957345"/>
              <a:ext cx="457200" cy="44016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08F7B0-247B-4697-94CA-1F459296947D}"/>
                </a:ext>
              </a:extLst>
            </p:cNvPr>
            <p:cNvSpPr txBox="1"/>
            <p:nvPr/>
          </p:nvSpPr>
          <p:spPr>
            <a:xfrm>
              <a:off x="656977" y="5911299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⑥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EE50A51-F1F2-422B-8462-2A7EB59CF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8117" y="5947046"/>
              <a:ext cx="0" cy="4607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8E0263-5F16-4E66-A3B2-9402FFD18DAF}"/>
                </a:ext>
              </a:extLst>
            </p:cNvPr>
            <p:cNvCxnSpPr/>
            <p:nvPr/>
          </p:nvCxnSpPr>
          <p:spPr>
            <a:xfrm>
              <a:off x="1775671" y="6183722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3E88F152-C867-4EFD-9F9F-72055969A8B1}"/>
                </a:ext>
              </a:extLst>
            </p:cNvPr>
            <p:cNvCxnSpPr/>
            <p:nvPr/>
          </p:nvCxnSpPr>
          <p:spPr>
            <a:xfrm>
              <a:off x="2409925" y="6177425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A2A8F75-A754-44CA-8DDB-B0FC00C48282}"/>
                </a:ext>
              </a:extLst>
            </p:cNvPr>
            <p:cNvCxnSpPr/>
            <p:nvPr/>
          </p:nvCxnSpPr>
          <p:spPr>
            <a:xfrm>
              <a:off x="3041094" y="6177425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E09B73A6-B6F9-47FC-A752-DE1DEB703E0A}"/>
                </a:ext>
              </a:extLst>
            </p:cNvPr>
            <p:cNvCxnSpPr/>
            <p:nvPr/>
          </p:nvCxnSpPr>
          <p:spPr>
            <a:xfrm>
              <a:off x="3697104" y="6177425"/>
              <a:ext cx="4482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AB94EB3-A409-4BC7-912C-0899CF187266}"/>
              </a:ext>
            </a:extLst>
          </p:cNvPr>
          <p:cNvCxnSpPr/>
          <p:nvPr/>
        </p:nvCxnSpPr>
        <p:spPr>
          <a:xfrm>
            <a:off x="4389526" y="5734705"/>
            <a:ext cx="448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01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60679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14B81-67E8-4559-AACE-F2352686F8B7}"/>
              </a:ext>
            </a:extLst>
          </p:cNvPr>
          <p:cNvSpPr txBox="1"/>
          <p:nvPr/>
        </p:nvSpPr>
        <p:spPr>
          <a:xfrm>
            <a:off x="2454617" y="2508576"/>
            <a:ext cx="73889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</a:t>
            </a:r>
            <a:r>
              <a:rPr lang="ko-KR" altLang="en-US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쌓을 모양  </a:t>
            </a:r>
            <a:r>
              <a:rPr lang="ko-KR" altLang="en-US" sz="2000" b="1" dirty="0" err="1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원하는대로</a:t>
            </a:r>
            <a:r>
              <a:rPr lang="ko-KR" altLang="en-US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그리기</a:t>
            </a:r>
            <a:endParaRPr lang="en-US" altLang="ko-KR" sz="2000" b="1" dirty="0">
              <a:solidFill>
                <a:srgbClr val="562B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그린 모양대로 컵이 쌓이도록 명령 작성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47A008-8B8C-4EA2-9537-F1A1E2F94567}"/>
              </a:ext>
            </a:extLst>
          </p:cNvPr>
          <p:cNvSpPr/>
          <p:nvPr/>
        </p:nvSpPr>
        <p:spPr>
          <a:xfrm>
            <a:off x="1564341" y="2344025"/>
            <a:ext cx="9063317" cy="42412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476DF-884B-4B89-A76E-4DFFD900EF14}"/>
              </a:ext>
            </a:extLst>
          </p:cNvPr>
          <p:cNvSpPr txBox="1"/>
          <p:nvPr/>
        </p:nvSpPr>
        <p:spPr>
          <a:xfrm>
            <a:off x="1734670" y="1899792"/>
            <a:ext cx="1013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방법</a:t>
            </a:r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&gt;</a:t>
            </a:r>
            <a:endParaRPr lang="ko-KR" altLang="en-US" sz="2000" dirty="0">
              <a:solidFill>
                <a:srgbClr val="562B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454658-54B3-4621-B9D2-8D4C47DFC3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2626" y="4398708"/>
            <a:ext cx="4889154" cy="1990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38A53-B4F7-4A33-B9A8-FD0F90BDF71B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2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D3AFA5-06AF-4755-9014-A3E7170169AF}"/>
              </a:ext>
            </a:extLst>
          </p:cNvPr>
          <p:cNvPicPr/>
          <p:nvPr/>
        </p:nvPicPr>
        <p:blipFill rotWithShape="1">
          <a:blip r:embed="rId4"/>
          <a:srcRect l="3956" t="7985" r="61155" b="63901"/>
          <a:stretch/>
        </p:blipFill>
        <p:spPr>
          <a:xfrm>
            <a:off x="5109882" y="2886635"/>
            <a:ext cx="1326777" cy="1057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49D863-220F-4215-862A-7D81B76435DE}"/>
              </a:ext>
            </a:extLst>
          </p:cNvPr>
          <p:cNvPicPr/>
          <p:nvPr/>
        </p:nvPicPr>
        <p:blipFill rotWithShape="1">
          <a:blip r:embed="rId4"/>
          <a:srcRect l="48147" t="98" r="-1491" b="63901"/>
          <a:stretch/>
        </p:blipFill>
        <p:spPr>
          <a:xfrm>
            <a:off x="7588321" y="4628477"/>
            <a:ext cx="2402796" cy="140375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CBE1C7-D9D3-43E7-9B09-887FB584400D}"/>
              </a:ext>
            </a:extLst>
          </p:cNvPr>
          <p:cNvCxnSpPr/>
          <p:nvPr/>
        </p:nvCxnSpPr>
        <p:spPr>
          <a:xfrm>
            <a:off x="6951780" y="5099653"/>
            <a:ext cx="44823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65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60679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14B81-67E8-4559-AACE-F2352686F8B7}"/>
              </a:ext>
            </a:extLst>
          </p:cNvPr>
          <p:cNvSpPr txBox="1"/>
          <p:nvPr/>
        </p:nvSpPr>
        <p:spPr>
          <a:xfrm>
            <a:off x="2742727" y="3559419"/>
            <a:ext cx="7388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③ </a:t>
            </a:r>
            <a:r>
              <a:rPr lang="en-US" altLang="ko-KR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활동</a:t>
            </a:r>
            <a:r>
              <a:rPr lang="en-US" altLang="ko-KR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1]</a:t>
            </a:r>
            <a:r>
              <a:rPr lang="ko-KR" altLang="en-US" sz="2000" b="1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 동일한 방법으로 명령어 보여주기</a:t>
            </a:r>
            <a:endParaRPr lang="en-US" altLang="ko-KR" sz="2000" b="1" dirty="0">
              <a:solidFill>
                <a:srgbClr val="562B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④ 명령어를 보고 어떤 형식으로 컵이 쌓였는지 </a:t>
            </a:r>
            <a:r>
              <a:rPr lang="ko-KR" altLang="en-US" sz="20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맞춰보기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47A008-8B8C-4EA2-9537-F1A1E2F94567}"/>
              </a:ext>
            </a:extLst>
          </p:cNvPr>
          <p:cNvSpPr/>
          <p:nvPr/>
        </p:nvSpPr>
        <p:spPr>
          <a:xfrm>
            <a:off x="1807627" y="3323150"/>
            <a:ext cx="9063317" cy="174388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476DF-884B-4B89-A76E-4DFFD900EF14}"/>
              </a:ext>
            </a:extLst>
          </p:cNvPr>
          <p:cNvSpPr txBox="1"/>
          <p:nvPr/>
        </p:nvSpPr>
        <p:spPr>
          <a:xfrm>
            <a:off x="1931894" y="2841120"/>
            <a:ext cx="1013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방법</a:t>
            </a:r>
            <a:r>
              <a:rPr lang="en-US" altLang="ko-KR" sz="2000" dirty="0">
                <a:solidFill>
                  <a:srgbClr val="562B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&gt;</a:t>
            </a:r>
            <a:endParaRPr lang="ko-KR" altLang="en-US" sz="2000" dirty="0">
              <a:solidFill>
                <a:srgbClr val="562B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38A53-B4F7-4A33-B9A8-FD0F90BDF71B}"/>
              </a:ext>
            </a:extLst>
          </p:cNvPr>
          <p:cNvSpPr txBox="1"/>
          <p:nvPr/>
        </p:nvSpPr>
        <p:spPr>
          <a:xfrm>
            <a:off x="5842355" y="1214233"/>
            <a:ext cx="4969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활동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2</a:t>
            </a:r>
            <a:endParaRPr lang="ko-KR" altLang="en-US" sz="1600" dirty="0">
              <a:solidFill>
                <a:srgbClr val="5630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68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-8542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1856706" y="2743795"/>
            <a:ext cx="8839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각자 명령어 작성 후 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발표해봅시다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2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758382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전기자동차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7313F4-55BF-44E3-884D-A786AE5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1" y="2538291"/>
            <a:ext cx="1876425" cy="876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0EB668-1136-4C98-84F7-0DAD71F63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66" y="2614491"/>
            <a:ext cx="1981199" cy="8001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7FDF91-76F2-43E8-98CE-38D6F74250C5}"/>
              </a:ext>
            </a:extLst>
          </p:cNvPr>
          <p:cNvSpPr/>
          <p:nvPr/>
        </p:nvSpPr>
        <p:spPr>
          <a:xfrm>
            <a:off x="7907927" y="3944497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조건블록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F200A0-FD33-417C-8693-98B6660C3752}"/>
              </a:ext>
            </a:extLst>
          </p:cNvPr>
          <p:cNvSpPr/>
          <p:nvPr/>
        </p:nvSpPr>
        <p:spPr>
          <a:xfrm>
            <a:off x="1922429" y="3944497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조건반복블록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94F81-D2E1-4EE1-90BB-1E00C223FEBC}"/>
              </a:ext>
            </a:extLst>
          </p:cNvPr>
          <p:cNvSpPr txBox="1"/>
          <p:nvPr/>
        </p:nvSpPr>
        <p:spPr>
          <a:xfrm>
            <a:off x="6096000" y="5049369"/>
            <a:ext cx="6104020" cy="7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200" dirty="0">
                <a:solidFill>
                  <a:srgbClr val="FF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조건을 충족하면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조건블록 안에 있는</a:t>
            </a:r>
            <a:r>
              <a:rPr lang="ko-KR" altLang="ko-KR" sz="1800" kern="1200" dirty="0">
                <a:solidFill>
                  <a:srgbClr val="FF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 </a:t>
            </a:r>
            <a:endParaRPr lang="en-US" altLang="ko-KR" sz="1800" kern="1200" dirty="0">
              <a:solidFill>
                <a:srgbClr val="FF0000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명령어들을 실행하는 블록이다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1F7FD-F174-4E97-9495-021362AC73A7}"/>
              </a:ext>
            </a:extLst>
          </p:cNvPr>
          <p:cNvSpPr txBox="1"/>
          <p:nvPr/>
        </p:nvSpPr>
        <p:spPr>
          <a:xfrm>
            <a:off x="217334" y="5049369"/>
            <a:ext cx="6104020" cy="7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200" dirty="0">
                <a:solidFill>
                  <a:srgbClr val="FF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조건을 충족할 때까지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조건반복블록 안에 있는 명령어들을 </a:t>
            </a:r>
            <a:endParaRPr lang="en-US" altLang="ko-KR" sz="1800" kern="1200" dirty="0">
              <a:solidFill>
                <a:srgbClr val="000000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반복하게 해주는 블록이다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오늘은 여기까지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4960575" y="2130018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7231425" y="2130018"/>
            <a:ext cx="227085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2689723" y="2130018"/>
            <a:ext cx="2270851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4973999" y="3619145"/>
            <a:ext cx="2248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내용 복습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7231423" y="3619145"/>
            <a:ext cx="226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컵 쌓기 활동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4957439" y="2278585"/>
            <a:ext cx="2270851" cy="2228872"/>
            <a:chOff x="2689724" y="2440316"/>
            <a:chExt cx="2270851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853126" y="1022930"/>
            <a:ext cx="24826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오늘의 활동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7502" y="2733196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8442" y="2723448"/>
            <a:ext cx="468846" cy="55876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97FDD0A-E84E-4422-AC36-54D0E3507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6158" y="2622110"/>
            <a:ext cx="486710" cy="6771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3663041" y="1960087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5933892" y="1960087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8204743" y="1960087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537F1D9-6AEC-4C2B-8DED-715C09CF05ED}"/>
              </a:ext>
            </a:extLst>
          </p:cNvPr>
          <p:cNvSpPr txBox="1"/>
          <p:nvPr/>
        </p:nvSpPr>
        <p:spPr>
          <a:xfrm>
            <a:off x="2783801" y="3624604"/>
            <a:ext cx="2248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전체 개념 복습</a:t>
            </a:r>
          </a:p>
        </p:txBody>
      </p: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59452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전체 개념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12EA77-50DE-4FE5-B07B-1E5C1C85167B}"/>
              </a:ext>
            </a:extLst>
          </p:cNvPr>
          <p:cNvSpPr txBox="1"/>
          <p:nvPr/>
        </p:nvSpPr>
        <p:spPr>
          <a:xfrm>
            <a:off x="5693276" y="1214233"/>
            <a:ext cx="7950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개념 복습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13CEFE0-854F-4EE4-B1AC-81AD313EC9D5}"/>
              </a:ext>
            </a:extLst>
          </p:cNvPr>
          <p:cNvSpPr/>
          <p:nvPr/>
        </p:nvSpPr>
        <p:spPr>
          <a:xfrm>
            <a:off x="1047091" y="2246399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순차구조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9E5A7F-B4D0-4A6F-A3B5-04E78A2C69B1}"/>
              </a:ext>
            </a:extLst>
          </p:cNvPr>
          <p:cNvSpPr/>
          <p:nvPr/>
        </p:nvSpPr>
        <p:spPr>
          <a:xfrm>
            <a:off x="1815772" y="3688140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선택구조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FB4565-8CD1-4BBD-A367-8F673D056648}"/>
              </a:ext>
            </a:extLst>
          </p:cNvPr>
          <p:cNvSpPr/>
          <p:nvPr/>
        </p:nvSpPr>
        <p:spPr>
          <a:xfrm>
            <a:off x="3753689" y="4767930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알고리즘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B69071-3B19-4D9E-97E0-5385B851F055}"/>
              </a:ext>
            </a:extLst>
          </p:cNvPr>
          <p:cNvSpPr/>
          <p:nvPr/>
        </p:nvSpPr>
        <p:spPr>
          <a:xfrm>
            <a:off x="1051267" y="5866436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반복구조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DF3E80-2D3F-451E-A307-F0F6C287EA91}"/>
              </a:ext>
            </a:extLst>
          </p:cNvPr>
          <p:cNvSpPr/>
          <p:nvPr/>
        </p:nvSpPr>
        <p:spPr>
          <a:xfrm>
            <a:off x="4991523" y="2246399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비트맵</a:t>
            </a:r>
            <a:r>
              <a:rPr lang="en-US" altLang="ko-KR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벡터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74FADA2-C938-42E9-8A5E-0889F810FB6E}"/>
              </a:ext>
            </a:extLst>
          </p:cNvPr>
          <p:cNvSpPr/>
          <p:nvPr/>
        </p:nvSpPr>
        <p:spPr>
          <a:xfrm>
            <a:off x="6027927" y="3688140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이진수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6CA01A-0D49-4B80-91ED-BEF9F02B546A}"/>
              </a:ext>
            </a:extLst>
          </p:cNvPr>
          <p:cNvSpPr/>
          <p:nvPr/>
        </p:nvSpPr>
        <p:spPr>
          <a:xfrm>
            <a:off x="9007212" y="2765267"/>
            <a:ext cx="2987565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OTF Bold" panose="020B0600000101010101" charset="-127"/>
                <a:ea typeface="나눔스퀘어라운드OTF Bold" panose="020B0600000101010101" charset="-127"/>
              </a:rPr>
              <a:t>손실압축</a:t>
            </a:r>
            <a:r>
              <a:rPr lang="en-US" altLang="ko-KR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비손실압축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8159213-BC88-4522-A184-02FD3B39B80A}"/>
              </a:ext>
            </a:extLst>
          </p:cNvPr>
          <p:cNvSpPr/>
          <p:nvPr/>
        </p:nvSpPr>
        <p:spPr>
          <a:xfrm>
            <a:off x="8572717" y="4716430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순서도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FC8838-50F6-4674-BEFF-4E10F3372641}"/>
              </a:ext>
            </a:extLst>
          </p:cNvPr>
          <p:cNvSpPr/>
          <p:nvPr/>
        </p:nvSpPr>
        <p:spPr>
          <a:xfrm>
            <a:off x="6354999" y="5847721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픽셀 </a:t>
            </a:r>
          </a:p>
        </p:txBody>
      </p:sp>
    </p:spTree>
    <p:extLst>
      <p:ext uri="{BB962C8B-B14F-4D97-AF65-F5344CB8AC3E}">
        <p14:creationId xmlns:p14="http://schemas.microsoft.com/office/powerpoint/2010/main" val="1823864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59452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전체 개념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12EA77-50DE-4FE5-B07B-1E5C1C85167B}"/>
              </a:ext>
            </a:extLst>
          </p:cNvPr>
          <p:cNvSpPr txBox="1"/>
          <p:nvPr/>
        </p:nvSpPr>
        <p:spPr>
          <a:xfrm>
            <a:off x="5489693" y="1214233"/>
            <a:ext cx="12022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구조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알고리즘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13CEFE0-854F-4EE4-B1AC-81AD313EC9D5}"/>
              </a:ext>
            </a:extLst>
          </p:cNvPr>
          <p:cNvSpPr/>
          <p:nvPr/>
        </p:nvSpPr>
        <p:spPr>
          <a:xfrm>
            <a:off x="1276974" y="2053891"/>
            <a:ext cx="235127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순차구조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9E5A7F-B4D0-4A6F-A3B5-04E78A2C69B1}"/>
              </a:ext>
            </a:extLst>
          </p:cNvPr>
          <p:cNvSpPr/>
          <p:nvPr/>
        </p:nvSpPr>
        <p:spPr>
          <a:xfrm>
            <a:off x="1276974" y="3286226"/>
            <a:ext cx="2351276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선택구조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FB4565-8CD1-4BBD-A367-8F673D056648}"/>
              </a:ext>
            </a:extLst>
          </p:cNvPr>
          <p:cNvSpPr/>
          <p:nvPr/>
        </p:nvSpPr>
        <p:spPr>
          <a:xfrm>
            <a:off x="1276974" y="4627744"/>
            <a:ext cx="235127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알고리즘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1026D-1A28-467C-985E-86A5C621A507}"/>
              </a:ext>
            </a:extLst>
          </p:cNvPr>
          <p:cNvSpPr txBox="1"/>
          <p:nvPr/>
        </p:nvSpPr>
        <p:spPr>
          <a:xfrm>
            <a:off x="3761787" y="4719656"/>
            <a:ext cx="7654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문제를 해결하는 </a:t>
            </a:r>
            <a:r>
              <a:rPr lang="ko-KR" altLang="en-US" sz="2000" dirty="0">
                <a:solidFill>
                  <a:srgbClr val="FFD04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단계의 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B69071-3B19-4D9E-97E0-5385B851F055}"/>
              </a:ext>
            </a:extLst>
          </p:cNvPr>
          <p:cNvSpPr/>
          <p:nvPr/>
        </p:nvSpPr>
        <p:spPr>
          <a:xfrm>
            <a:off x="1276974" y="5907888"/>
            <a:ext cx="235127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반복구조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0FAC2-A56A-4A3B-9165-C4E213D3406D}"/>
              </a:ext>
            </a:extLst>
          </p:cNvPr>
          <p:cNvSpPr txBox="1"/>
          <p:nvPr/>
        </p:nvSpPr>
        <p:spPr>
          <a:xfrm>
            <a:off x="4760404" y="3461737"/>
            <a:ext cx="61546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D04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조건에 따라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서로 다른 명령이 </a:t>
            </a:r>
            <a:r>
              <a:rPr lang="ko-KR" altLang="en-US" sz="2000" dirty="0">
                <a:solidFill>
                  <a:srgbClr val="FFD04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실행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되도록 하는 프로그램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B4871-794D-4CA3-A496-76E42CEB04BC}"/>
              </a:ext>
            </a:extLst>
          </p:cNvPr>
          <p:cNvSpPr txBox="1"/>
          <p:nvPr/>
        </p:nvSpPr>
        <p:spPr>
          <a:xfrm>
            <a:off x="4421329" y="6044659"/>
            <a:ext cx="65375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D04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동일한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단어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문장을 말하거나 쓰는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9A8007-60C8-45F5-87D1-206DB67C9D32}"/>
              </a:ext>
            </a:extLst>
          </p:cNvPr>
          <p:cNvSpPr txBox="1"/>
          <p:nvPr/>
        </p:nvSpPr>
        <p:spPr>
          <a:xfrm>
            <a:off x="4273705" y="2210541"/>
            <a:ext cx="6832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문제를 해결할 때 </a:t>
            </a:r>
            <a:r>
              <a:rPr lang="ko-KR" altLang="en-US" sz="2000" dirty="0">
                <a:solidFill>
                  <a:srgbClr val="FFD04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차례대로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하나씩 진행</a:t>
            </a:r>
          </a:p>
        </p:txBody>
      </p:sp>
    </p:spTree>
    <p:extLst>
      <p:ext uri="{BB962C8B-B14F-4D97-AF65-F5344CB8AC3E}">
        <p14:creationId xmlns:p14="http://schemas.microsoft.com/office/powerpoint/2010/main" val="330304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59452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전체 개념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12EA77-50DE-4FE5-B07B-1E5C1C85167B}"/>
              </a:ext>
            </a:extLst>
          </p:cNvPr>
          <p:cNvSpPr txBox="1"/>
          <p:nvPr/>
        </p:nvSpPr>
        <p:spPr>
          <a:xfrm>
            <a:off x="5693275" y="1214233"/>
            <a:ext cx="7950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부가 개념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13CEFE0-854F-4EE4-B1AC-81AD313EC9D5}"/>
              </a:ext>
            </a:extLst>
          </p:cNvPr>
          <p:cNvSpPr/>
          <p:nvPr/>
        </p:nvSpPr>
        <p:spPr>
          <a:xfrm>
            <a:off x="1276974" y="1951697"/>
            <a:ext cx="2351276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비트맵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벡터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9E5A7F-B4D0-4A6F-A3B5-04E78A2C69B1}"/>
              </a:ext>
            </a:extLst>
          </p:cNvPr>
          <p:cNvSpPr/>
          <p:nvPr/>
        </p:nvSpPr>
        <p:spPr>
          <a:xfrm>
            <a:off x="1321054" y="3915594"/>
            <a:ext cx="2351276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이진수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796618-AE03-437B-9BA3-0AA31CF520F2}"/>
              </a:ext>
            </a:extLst>
          </p:cNvPr>
          <p:cNvSpPr/>
          <p:nvPr/>
        </p:nvSpPr>
        <p:spPr>
          <a:xfrm>
            <a:off x="1002909" y="4921030"/>
            <a:ext cx="2987565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손실압축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비손실압축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B16640-6358-4897-86F4-10BA9E5594C0}"/>
              </a:ext>
            </a:extLst>
          </p:cNvPr>
          <p:cNvSpPr/>
          <p:nvPr/>
        </p:nvSpPr>
        <p:spPr>
          <a:xfrm>
            <a:off x="1276974" y="5926466"/>
            <a:ext cx="2351276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순서도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41B05-BC2F-45D9-BE8E-26E4878850E2}"/>
              </a:ext>
            </a:extLst>
          </p:cNvPr>
          <p:cNvSpPr txBox="1"/>
          <p:nvPr/>
        </p:nvSpPr>
        <p:spPr>
          <a:xfrm>
            <a:off x="4914321" y="6066583"/>
            <a:ext cx="5514632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0" i="0" dirty="0">
                <a:solidFill>
                  <a:srgbClr val="FFC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약속된 기호</a:t>
            </a:r>
            <a:r>
              <a:rPr lang="ko-KR" altLang="en-US" b="0" i="0" dirty="0">
                <a:solidFill>
                  <a:srgbClr val="56304B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를 사용하여 </a:t>
            </a:r>
            <a:r>
              <a:rPr lang="ko-KR" altLang="en-US" b="0" i="0" dirty="0">
                <a:solidFill>
                  <a:srgbClr val="FFC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알고리즘을 표현</a:t>
            </a:r>
            <a:r>
              <a:rPr lang="ko-KR" altLang="en-US" b="0" i="0" dirty="0">
                <a:solidFill>
                  <a:srgbClr val="56304B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하는 방법</a:t>
            </a:r>
            <a:endParaRPr lang="ko-KR" altLang="ko-KR" kern="100" dirty="0">
              <a:solidFill>
                <a:srgbClr val="56304B"/>
              </a:solidFill>
              <a:effectLst/>
              <a:latin typeface="나눔스퀘어라운드OTF Bold" panose="020B0600000101010101" charset="-127"/>
              <a:ea typeface="나눔스퀘어라운드OTF Bold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F97E08-7195-499F-872B-ECECFA2930EF}"/>
              </a:ext>
            </a:extLst>
          </p:cNvPr>
          <p:cNvSpPr/>
          <p:nvPr/>
        </p:nvSpPr>
        <p:spPr>
          <a:xfrm>
            <a:off x="1276974" y="2910158"/>
            <a:ext cx="2351276" cy="6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픽셀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DBA8B-2A31-4A72-8F62-0AAF504B3A1B}"/>
              </a:ext>
            </a:extLst>
          </p:cNvPr>
          <p:cNvSpPr txBox="1"/>
          <p:nvPr/>
        </p:nvSpPr>
        <p:spPr>
          <a:xfrm>
            <a:off x="4914321" y="3096181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사진을 확대해보면 나타나는 </a:t>
            </a:r>
            <a:r>
              <a:rPr lang="ko-KR" altLang="en-US" dirty="0">
                <a:solidFill>
                  <a:srgbClr val="FFD040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모자이크 그림</a:t>
            </a:r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과 같은 작은 사각형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B6A3E-279A-4807-8872-D2715EFA4042}"/>
              </a:ext>
            </a:extLst>
          </p:cNvPr>
          <p:cNvSpPr txBox="1"/>
          <p:nvPr/>
        </p:nvSpPr>
        <p:spPr>
          <a:xfrm>
            <a:off x="4869496" y="4019339"/>
            <a:ext cx="5366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컴퓨터가 </a:t>
            </a:r>
            <a:r>
              <a:rPr lang="en-US" altLang="ko-KR" dirty="0">
                <a:solidFill>
                  <a:srgbClr val="FFD040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0</a:t>
            </a:r>
            <a:r>
              <a:rPr lang="ko-KR" altLang="en-US" dirty="0">
                <a:solidFill>
                  <a:srgbClr val="FFD040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과 </a:t>
            </a:r>
            <a:r>
              <a:rPr lang="en-US" altLang="ko-KR" dirty="0">
                <a:solidFill>
                  <a:srgbClr val="FFD040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1</a:t>
            </a:r>
            <a:r>
              <a:rPr lang="ko-KR" altLang="en-US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로만 정보를 저장하는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E8BCFF-C06A-46BA-A109-41D8ADAF86B4}"/>
              </a:ext>
            </a:extLst>
          </p:cNvPr>
          <p:cNvSpPr txBox="1"/>
          <p:nvPr/>
        </p:nvSpPr>
        <p:spPr>
          <a:xfrm>
            <a:off x="5271246" y="1955298"/>
            <a:ext cx="2482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네모 칸으로 구성</a:t>
            </a:r>
            <a:endParaRPr lang="en-US" altLang="ko-KR" dirty="0">
              <a:solidFill>
                <a:srgbClr val="562B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확대</a:t>
            </a:r>
            <a:r>
              <a:rPr lang="en-US" altLang="ko-KR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축소하면 뒤틀림</a:t>
            </a:r>
            <a:endParaRPr lang="en-US" altLang="ko-KR" dirty="0">
              <a:solidFill>
                <a:srgbClr val="562B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7D4D7-C487-4876-9620-C30D8193706B}"/>
              </a:ext>
            </a:extLst>
          </p:cNvPr>
          <p:cNvSpPr txBox="1"/>
          <p:nvPr/>
        </p:nvSpPr>
        <p:spPr>
          <a:xfrm>
            <a:off x="7966331" y="1955297"/>
            <a:ext cx="235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점</a:t>
            </a:r>
            <a:r>
              <a:rPr lang="en-US" altLang="ko-KR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, </a:t>
            </a:r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선</a:t>
            </a:r>
            <a:r>
              <a:rPr lang="en-US" altLang="ko-KR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, </a:t>
            </a:r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면으로 구성</a:t>
            </a:r>
            <a:endParaRPr lang="en-US" altLang="ko-KR" dirty="0">
              <a:solidFill>
                <a:srgbClr val="562B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확대</a:t>
            </a:r>
            <a:r>
              <a:rPr lang="en-US" altLang="ko-KR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축소하면 깔끔함</a:t>
            </a:r>
            <a:endParaRPr lang="en-US" altLang="ko-KR" dirty="0">
              <a:solidFill>
                <a:srgbClr val="562B4B"/>
              </a:solidFill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492552-3B24-430F-90B0-7DDD3B771E17}"/>
              </a:ext>
            </a:extLst>
          </p:cNvPr>
          <p:cNvSpPr txBox="1"/>
          <p:nvPr/>
        </p:nvSpPr>
        <p:spPr>
          <a:xfrm>
            <a:off x="4619672" y="4866426"/>
            <a:ext cx="56429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압축 해제 데이터    ≠    원래 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28406C-1A7E-4409-B6FF-05CDD5791D86}"/>
              </a:ext>
            </a:extLst>
          </p:cNvPr>
          <p:cNvSpPr txBox="1"/>
          <p:nvPr/>
        </p:nvSpPr>
        <p:spPr>
          <a:xfrm>
            <a:off x="4683840" y="5224041"/>
            <a:ext cx="55146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압축 해제 데이터    </a:t>
            </a:r>
            <a:r>
              <a:rPr lang="en-US" altLang="ko-KR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=</a:t>
            </a:r>
            <a:r>
              <a:rPr lang="ko-KR" altLang="en-US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    원래 데이터 </a:t>
            </a:r>
          </a:p>
        </p:txBody>
      </p:sp>
    </p:spTree>
    <p:extLst>
      <p:ext uri="{BB962C8B-B14F-4D97-AF65-F5344CB8AC3E}">
        <p14:creationId xmlns:p14="http://schemas.microsoft.com/office/powerpoint/2010/main" val="3553435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0" grpId="0" animBg="1"/>
      <p:bldP spid="13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4" y="648654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내용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648B4-4627-488A-821A-C7BC9168FFE7}"/>
              </a:ext>
            </a:extLst>
          </p:cNvPr>
          <p:cNvSpPr txBox="1"/>
          <p:nvPr/>
        </p:nvSpPr>
        <p:spPr>
          <a:xfrm>
            <a:off x="5811897" y="1214233"/>
            <a:ext cx="5578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엔트리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42A731-6569-43F4-A749-87118571DACB}"/>
              </a:ext>
            </a:extLst>
          </p:cNvPr>
          <p:cNvSpPr/>
          <p:nvPr/>
        </p:nvSpPr>
        <p:spPr>
          <a:xfrm>
            <a:off x="3311394" y="2246399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오브젝트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D7FCD-3113-45EF-B910-EDE78362A1E0}"/>
              </a:ext>
            </a:extLst>
          </p:cNvPr>
          <p:cNvSpPr/>
          <p:nvPr/>
        </p:nvSpPr>
        <p:spPr>
          <a:xfrm>
            <a:off x="1815772" y="3688140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실행화면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809B22D-6E34-4610-BF70-8F21D7C6E1FA}"/>
              </a:ext>
            </a:extLst>
          </p:cNvPr>
          <p:cNvSpPr/>
          <p:nvPr/>
        </p:nvSpPr>
        <p:spPr>
          <a:xfrm>
            <a:off x="7907926" y="2534128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반복블록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D6158F0-231C-41F7-A5DC-7586D418C422}"/>
              </a:ext>
            </a:extLst>
          </p:cNvPr>
          <p:cNvSpPr/>
          <p:nvPr/>
        </p:nvSpPr>
        <p:spPr>
          <a:xfrm>
            <a:off x="2852928" y="5583759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조건블록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2E2BD76-F31C-462C-A841-53E2C2CF6DE9}"/>
              </a:ext>
            </a:extLst>
          </p:cNvPr>
          <p:cNvSpPr/>
          <p:nvPr/>
        </p:nvSpPr>
        <p:spPr>
          <a:xfrm>
            <a:off x="5925300" y="4158682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조건반복블록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2323F7-54BD-48FB-9478-48643897602A}"/>
              </a:ext>
            </a:extLst>
          </p:cNvPr>
          <p:cNvSpPr/>
          <p:nvPr/>
        </p:nvSpPr>
        <p:spPr>
          <a:xfrm>
            <a:off x="8509657" y="5583758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함수블록</a:t>
            </a:r>
          </a:p>
        </p:txBody>
      </p:sp>
    </p:spTree>
    <p:extLst>
      <p:ext uri="{BB962C8B-B14F-4D97-AF65-F5344CB8AC3E}">
        <p14:creationId xmlns:p14="http://schemas.microsoft.com/office/powerpoint/2010/main" val="2897821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4" y="648654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내용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648B4-4627-488A-821A-C7BC9168FFE7}"/>
              </a:ext>
            </a:extLst>
          </p:cNvPr>
          <p:cNvSpPr txBox="1"/>
          <p:nvPr/>
        </p:nvSpPr>
        <p:spPr>
          <a:xfrm>
            <a:off x="5811897" y="1214233"/>
            <a:ext cx="5578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엔트리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F7BAB88-7B0E-496F-BE11-28DC197A57A8}"/>
              </a:ext>
            </a:extLst>
          </p:cNvPr>
          <p:cNvSpPr/>
          <p:nvPr/>
        </p:nvSpPr>
        <p:spPr>
          <a:xfrm>
            <a:off x="1859631" y="5166706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오브젝트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673D8F-7DD1-4013-8C7A-BF21F1406672}"/>
              </a:ext>
            </a:extLst>
          </p:cNvPr>
          <p:cNvSpPr/>
          <p:nvPr/>
        </p:nvSpPr>
        <p:spPr>
          <a:xfrm>
            <a:off x="7907926" y="5166703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실행화면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BE4F9A-DB76-451D-BD4C-8E37643FE5C5}"/>
              </a:ext>
            </a:extLst>
          </p:cNvPr>
          <p:cNvGrpSpPr/>
          <p:nvPr/>
        </p:nvGrpSpPr>
        <p:grpSpPr>
          <a:xfrm>
            <a:off x="2029858" y="2615203"/>
            <a:ext cx="2494915" cy="1741170"/>
            <a:chOff x="5093106" y="2142311"/>
            <a:chExt cx="2494915" cy="174117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664EDD4-CAAC-4BD6-AB8E-4C3520DE46C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106" y="2142311"/>
              <a:ext cx="2494915" cy="174117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4C6AE8-E6F8-4069-BA33-8DDDE7190779}"/>
                </a:ext>
              </a:extLst>
            </p:cNvPr>
            <p:cNvSpPr/>
            <p:nvPr/>
          </p:nvSpPr>
          <p:spPr>
            <a:xfrm>
              <a:off x="6755907" y="2601158"/>
              <a:ext cx="523782" cy="1305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7A141B5-4666-481E-84CA-3E857EE5411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1565" r="1250" b="1741"/>
          <a:stretch/>
        </p:blipFill>
        <p:spPr>
          <a:xfrm>
            <a:off x="7758319" y="2456796"/>
            <a:ext cx="2650490" cy="2089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2147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4" y="648654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내용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648B4-4627-488A-821A-C7BC9168FFE7}"/>
              </a:ext>
            </a:extLst>
          </p:cNvPr>
          <p:cNvSpPr txBox="1"/>
          <p:nvPr/>
        </p:nvSpPr>
        <p:spPr>
          <a:xfrm>
            <a:off x="5811897" y="1214233"/>
            <a:ext cx="5578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엔트리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F7BAB88-7B0E-496F-BE11-28DC197A57A8}"/>
              </a:ext>
            </a:extLst>
          </p:cNvPr>
          <p:cNvSpPr/>
          <p:nvPr/>
        </p:nvSpPr>
        <p:spPr>
          <a:xfrm>
            <a:off x="1520070" y="4983806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반복블록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90E7075-C948-4388-9ABB-41DB6C54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24" y="2562314"/>
            <a:ext cx="2729908" cy="17333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B41779-988D-408D-BAB8-BD9FD1E58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232" y="2575639"/>
            <a:ext cx="2729908" cy="17067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E8259FE-6641-4948-9F6D-955542726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6"/>
          <a:stretch/>
        </p:blipFill>
        <p:spPr>
          <a:xfrm>
            <a:off x="5582285" y="2562314"/>
            <a:ext cx="2729908" cy="1733372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673D8F-7DD1-4013-8C7A-BF21F1406672}"/>
              </a:ext>
            </a:extLst>
          </p:cNvPr>
          <p:cNvSpPr/>
          <p:nvPr/>
        </p:nvSpPr>
        <p:spPr>
          <a:xfrm>
            <a:off x="7568365" y="4983803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조건블록</a:t>
            </a:r>
          </a:p>
        </p:txBody>
      </p:sp>
    </p:spTree>
    <p:extLst>
      <p:ext uri="{BB962C8B-B14F-4D97-AF65-F5344CB8AC3E}">
        <p14:creationId xmlns:p14="http://schemas.microsoft.com/office/powerpoint/2010/main" val="3227273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4" y="648654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내용 복습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8896F6-9E12-4A4F-ACD3-651235E0DAE1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5C0017-C4D1-0A42-91C5-6F5EA1008572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2EF12-1CC5-FC45-8AA7-7285A8910049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648B4-4627-488A-821A-C7BC9168FFE7}"/>
              </a:ext>
            </a:extLst>
          </p:cNvPr>
          <p:cNvSpPr txBox="1"/>
          <p:nvPr/>
        </p:nvSpPr>
        <p:spPr>
          <a:xfrm>
            <a:off x="5811897" y="1214233"/>
            <a:ext cx="5578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rPr>
              <a:t>엔트리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F7BAB88-7B0E-496F-BE11-28DC197A57A8}"/>
              </a:ext>
            </a:extLst>
          </p:cNvPr>
          <p:cNvSpPr/>
          <p:nvPr/>
        </p:nvSpPr>
        <p:spPr>
          <a:xfrm>
            <a:off x="2033510" y="4983806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조건반복블록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673D8F-7DD1-4013-8C7A-BF21F1406672}"/>
              </a:ext>
            </a:extLst>
          </p:cNvPr>
          <p:cNvSpPr/>
          <p:nvPr/>
        </p:nvSpPr>
        <p:spPr>
          <a:xfrm>
            <a:off x="7490239" y="4983803"/>
            <a:ext cx="2351276" cy="65996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함수블록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A54C2C-261D-4385-89CB-17B439F4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97" y="2598827"/>
            <a:ext cx="4160093" cy="1733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DE63C8-E5B9-47C2-90AB-07E9C76D2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5" t="12500" r="60065" b="30141"/>
          <a:stretch/>
        </p:blipFill>
        <p:spPr>
          <a:xfrm>
            <a:off x="7490239" y="2598826"/>
            <a:ext cx="2840627" cy="17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19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322</Words>
  <Application>Microsoft Office PowerPoint</Application>
  <PresentationFormat>와이드스크린</PresentationFormat>
  <Paragraphs>141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나눔스퀘어라운드OTF ExtraBold</vt:lpstr>
      <vt:lpstr>맑은 고딕</vt:lpstr>
      <vt:lpstr>Arial</vt:lpstr>
      <vt:lpstr>나눔스퀘어라운드OTF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최수빈</cp:lastModifiedBy>
  <cp:revision>102</cp:revision>
  <cp:lastPrinted>2021-03-05T03:38:31Z</cp:lastPrinted>
  <dcterms:created xsi:type="dcterms:W3CDTF">2019-11-15T01:34:19Z</dcterms:created>
  <dcterms:modified xsi:type="dcterms:W3CDTF">2021-03-05T04:59:07Z</dcterms:modified>
</cp:coreProperties>
</file>